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90" r:id="rId3"/>
    <p:sldId id="258" r:id="rId4"/>
    <p:sldId id="291" r:id="rId5"/>
    <p:sldId id="292" r:id="rId6"/>
    <p:sldId id="302" r:id="rId7"/>
    <p:sldId id="293" r:id="rId8"/>
    <p:sldId id="295" r:id="rId9"/>
    <p:sldId id="296" r:id="rId10"/>
    <p:sldId id="303" r:id="rId11"/>
    <p:sldId id="297" r:id="rId12"/>
    <p:sldId id="301" r:id="rId13"/>
    <p:sldId id="298" r:id="rId14"/>
    <p:sldId id="299" r:id="rId15"/>
    <p:sldId id="300" r:id="rId16"/>
    <p:sldId id="305" r:id="rId17"/>
    <p:sldId id="306" r:id="rId18"/>
    <p:sldId id="294" r:id="rId19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8D8E"/>
    <a:srgbClr val="70AD47"/>
    <a:srgbClr val="B837C6"/>
    <a:srgbClr val="942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9"/>
    <p:restoredTop sz="72656"/>
  </p:normalViewPr>
  <p:slideViewPr>
    <p:cSldViewPr snapToGrid="0" snapToObjects="1">
      <p:cViewPr>
        <p:scale>
          <a:sx n="166" d="100"/>
          <a:sy n="166" d="100"/>
        </p:scale>
        <p:origin x="1088" y="88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CT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Paired</c:v>
                </c:pt>
                <c:pt idx="1">
                  <c:v>Unpaired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26694</c:v>
                </c:pt>
                <c:pt idx="1">
                  <c:v>2326459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5E-764C-B004-0071A9F4FC80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MR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Paired</c:v>
                </c:pt>
                <c:pt idx="1">
                  <c:v>Unpaired</c:v>
                </c:pt>
              </c:strCache>
            </c:strRef>
          </c:cat>
          <c:val>
            <c:numRef>
              <c:f>Hoja1!$C$2:$C$3</c:f>
              <c:numCache>
                <c:formatCode>General</c:formatCode>
                <c:ptCount val="2"/>
                <c:pt idx="0">
                  <c:v>26694</c:v>
                </c:pt>
                <c:pt idx="1">
                  <c:v>1191895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5E-764C-B004-0071A9F4FC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31"/>
        <c:axId val="1604745615"/>
        <c:axId val="1604747343"/>
      </c:barChart>
      <c:catAx>
        <c:axId val="1604745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604747343"/>
        <c:crosses val="autoZero"/>
        <c:auto val="1"/>
        <c:lblAlgn val="ctr"/>
        <c:lblOffset val="100"/>
        <c:noMultiLvlLbl val="0"/>
      </c:catAx>
      <c:valAx>
        <c:axId val="1604747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604745615"/>
        <c:crosses val="autoZero"/>
        <c:crossBetween val="between"/>
        <c:dispUnits>
          <c:builtInUnit val="million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33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GB" dirty="0"/>
                    <a:t>Million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CC31C-B096-CE46-9C12-E61832513EC5}" type="datetimeFigureOut">
              <a:rPr lang="en-AU" smtClean="0"/>
              <a:t>6/9/2023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CC64A-F58D-A845-B3E4-34EC94B6B762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9107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CC64A-F58D-A845-B3E4-34EC94B6B76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5439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CC64A-F58D-A845-B3E4-34EC94B6B762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3678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CC64A-F58D-A845-B3E4-34EC94B6B762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517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CC64A-F58D-A845-B3E4-34EC94B6B76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3556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CC64A-F58D-A845-B3E4-34EC94B6B762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0628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effectLst/>
              </a:rPr>
              <a:t>Model will have to learn each distribution separately and somehow join them together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CC64A-F58D-A845-B3E4-34EC94B6B76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5958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CC64A-F58D-A845-B3E4-34EC94B6B762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2909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CC64A-F58D-A845-B3E4-34EC94B6B762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1659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CC64A-F58D-A845-B3E4-34EC94B6B76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0117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CC64A-F58D-A845-B3E4-34EC94B6B76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0676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GB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CC64A-F58D-A845-B3E4-34EC94B6B762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4876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414E-780A-5D4A-9E91-84F017AEE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C81E67-83C2-5745-9D3B-AADE13434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1C1B3-34B8-4B4B-A33D-9F74FCF4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32D6-197C-0146-BA99-35AD5A563770}" type="datetimeFigureOut">
              <a:rPr lang="en-AU" smtClean="0"/>
              <a:t>6/9/2023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A6543-00BE-0B49-9B78-CB37118B9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15FB8-140D-6C43-AC34-0358A5E43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007AD-F230-D64F-9D69-830D8EA900C9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00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6F6CF-CBC6-9D46-BE18-9A2B3BC4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0B84DE-522B-EA47-8D39-D110399AC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55EE3-CF53-2B42-9358-E1CC80F23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32D6-197C-0146-BA99-35AD5A563770}" type="datetimeFigureOut">
              <a:rPr lang="en-AU" smtClean="0"/>
              <a:t>6/9/2023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F6C6A-9102-2741-B6CC-57CD83F8F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4454A-54E2-6F4E-8CE2-548053220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007AD-F230-D64F-9D69-830D8EA900C9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4283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28D6D2-6785-504D-95A3-1421508F8C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10DC44-1BC0-7A4D-B177-DF6002095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379E-7D98-FF4F-B451-668ECA41D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32D6-197C-0146-BA99-35AD5A563770}" type="datetimeFigureOut">
              <a:rPr lang="en-AU" smtClean="0"/>
              <a:t>6/9/2023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C6729-453C-E041-84EB-9B2939655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785F1-4888-284C-81F4-73129555E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007AD-F230-D64F-9D69-830D8EA900C9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7999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735D-E83F-4C4C-9013-538770C55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C2BED-AA7B-0D45-B3B2-E6CA022FF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85349-EE17-4B4A-9A42-A4A72743F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32D6-197C-0146-BA99-35AD5A563770}" type="datetimeFigureOut">
              <a:rPr lang="en-AU" smtClean="0"/>
              <a:t>6/9/2023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BCFCD-E14D-694D-A9DC-0154032C8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2EF4F-AABB-FE46-A434-53935BC0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007AD-F230-D64F-9D69-830D8EA900C9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5250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8383-A242-1542-99C9-3665BD2B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A058E-747C-574E-9527-4E8D743E4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268FD-F4F5-3742-8A58-BC89D5C79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32D6-197C-0146-BA99-35AD5A563770}" type="datetimeFigureOut">
              <a:rPr lang="en-AU" smtClean="0"/>
              <a:t>6/9/2023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A5C92-DB02-A649-920F-8F8562331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B2C7E-F5F5-CF45-B526-3902119BB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007AD-F230-D64F-9D69-830D8EA900C9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708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C3AA-20E3-5547-9F00-92C0D346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A7A4B-4768-F347-9CE7-79F8D9BC2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AEEC7-BEA6-8245-8F86-3126B9C6A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A8D8C-F0D1-D94B-A62E-43DF9CA69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32D6-197C-0146-BA99-35AD5A563770}" type="datetimeFigureOut">
              <a:rPr lang="en-AU" smtClean="0"/>
              <a:t>6/9/2023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04DAC-2DC7-7344-957D-9D92DAFAF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D2FD1-1D9F-2442-AA5D-A5B98CF0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007AD-F230-D64F-9D69-830D8EA900C9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5708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EB7F-FE29-0443-982F-6E0E4E7D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FF9D4-86CE-2545-BE9F-133B94B04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77DD16-5E8D-114A-904A-E9DBE194C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DE4CF-28E2-2D4B-BCBD-B534CDEB2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92A23F-3DCB-B44E-A5E1-5369A6C5D3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268C66-37C7-E640-B612-2C9AF61AE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32D6-197C-0146-BA99-35AD5A563770}" type="datetimeFigureOut">
              <a:rPr lang="en-AU" smtClean="0"/>
              <a:t>6/9/2023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734DFA-3263-0342-B85B-68137A64E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D3B35F-7017-1A44-AC5A-2515FE50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007AD-F230-D64F-9D69-830D8EA900C9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800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B15CA-DEA9-3C42-A79F-D710AA6F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E67E8C-AF7B-EF41-AFBC-4AD3F76FC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32D6-197C-0146-BA99-35AD5A563770}" type="datetimeFigureOut">
              <a:rPr lang="en-AU" smtClean="0"/>
              <a:t>6/9/2023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6FBE5-BC74-AC47-A6FB-89169FC6C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96B69-03A3-4F42-A734-ED5DF8B93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007AD-F230-D64F-9D69-830D8EA900C9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723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1DAE4-F850-B240-A56F-CB175A421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32D6-197C-0146-BA99-35AD5A563770}" type="datetimeFigureOut">
              <a:rPr lang="en-AU" smtClean="0"/>
              <a:t>6/9/2023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26D13-BB18-5640-890B-456DA65D0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D9713-45A1-AB47-AD01-BB9E5B27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007AD-F230-D64F-9D69-830D8EA900C9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2425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F681-9C92-BE45-9CBB-91191319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B8FF7-C686-5A4B-BCF4-108AC6B61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559B9-7F18-6746-B5ED-D848DDC80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0BF84-DC0B-144D-97C2-6E728EC8A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32D6-197C-0146-BA99-35AD5A563770}" type="datetimeFigureOut">
              <a:rPr lang="en-AU" smtClean="0"/>
              <a:t>6/9/2023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B08D0-0B15-9B45-A22A-FEF67D894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BB2A9-7923-6149-B479-BC580C38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007AD-F230-D64F-9D69-830D8EA900C9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316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83CD4-BCCA-5B45-A6E9-361A1BE13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02668A-AA65-3240-BBCA-5FE71AFE5E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8BE6E-3C88-454A-AD63-6F31A057C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BD1F5-F63E-194E-9C04-AFA9CB0CC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32D6-197C-0146-BA99-35AD5A563770}" type="datetimeFigureOut">
              <a:rPr lang="en-AU" smtClean="0"/>
              <a:t>6/9/2023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846B9-0402-524D-AAE7-8956FEAE0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EA73A-71EB-BE45-8BF3-521566F6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007AD-F230-D64F-9D69-830D8EA900C9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549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AA74A8-1B7D-FB4C-9F5D-F83827084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5E49-DD0B-524A-9193-DB151D563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51909-F0FC-E64B-B67C-3A177E9FC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A32D6-197C-0146-BA99-35AD5A563770}" type="datetimeFigureOut">
              <a:rPr lang="en-AU" smtClean="0"/>
              <a:t>6/9/2023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19503-0A77-554D-A313-C5AC002AF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C3C91-EEE5-5A4D-98DA-79FBD96E7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007AD-F230-D64F-9D69-830D8EA900C9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992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D92F1B-CA6A-A74B-BF75-33F14063D811}"/>
              </a:ext>
            </a:extLst>
          </p:cNvPr>
          <p:cNvSpPr/>
          <p:nvPr/>
        </p:nvSpPr>
        <p:spPr>
          <a:xfrm>
            <a:off x="0" y="-1"/>
            <a:ext cx="12192000" cy="47784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762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7ABA0-71AA-8845-816B-DEA774F8D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102" y="891518"/>
            <a:ext cx="10269793" cy="2387600"/>
          </a:xfrm>
        </p:spPr>
        <p:txBody>
          <a:bodyPr>
            <a:normAutofit/>
          </a:bodyPr>
          <a:lstStyle/>
          <a:p>
            <a:r>
              <a:rPr lang="en-AU" b="1" dirty="0">
                <a:latin typeface="Trebuchet MS" panose="020B0703020202090204" pitchFamily="34" charset="0"/>
                <a:cs typeface="Arial" panose="020B0604020202020204" pitchFamily="34" charset="0"/>
              </a:rPr>
              <a:t>Image to Image Translation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24EB2-A789-FD4E-8DB4-CB53B6D79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6" y="3279118"/>
            <a:ext cx="9144000" cy="3248120"/>
          </a:xfrm>
        </p:spPr>
        <p:txBody>
          <a:bodyPr/>
          <a:lstStyle/>
          <a:p>
            <a:endParaRPr lang="en-AU" dirty="0">
              <a:latin typeface="Trebuchet MS" panose="020B0703020202090204" pitchFamily="34" charset="0"/>
              <a:cs typeface="Arial" panose="020B0604020202020204" pitchFamily="34" charset="0"/>
            </a:endParaRPr>
          </a:p>
          <a:p>
            <a:endParaRPr lang="en-AU" dirty="0">
              <a:latin typeface="Trebuchet MS" panose="020B0703020202090204" pitchFamily="34" charset="0"/>
              <a:cs typeface="Arial" panose="020B0604020202020204" pitchFamily="34" charset="0"/>
            </a:endParaRPr>
          </a:p>
          <a:p>
            <a:r>
              <a:rPr lang="en-AU" sz="3200" b="1" dirty="0">
                <a:latin typeface="Trebuchet MS" panose="020B0703020202090204" pitchFamily="34" charset="0"/>
                <a:cs typeface="Arial" panose="020B0604020202020204" pitchFamily="34" charset="0"/>
              </a:rPr>
              <a:t>Ruben Moreno Aguado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3D442-3A67-5243-9C89-AB74B65D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123" y="5466673"/>
            <a:ext cx="2930012" cy="13189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7F2FF9-EACF-7048-B14D-AFC9CDFEA53F}"/>
              </a:ext>
            </a:extLst>
          </p:cNvPr>
          <p:cNvSpPr/>
          <p:nvPr/>
        </p:nvSpPr>
        <p:spPr>
          <a:xfrm>
            <a:off x="4718055" y="4835659"/>
            <a:ext cx="2980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>
                <a:latin typeface="Trebuchet MS" panose="020B0703020202090204" pitchFamily="34" charset="0"/>
                <a:cs typeface="Arial" panose="020B0604020202020204" pitchFamily="34" charset="0"/>
              </a:rPr>
              <a:t>September 7</a:t>
            </a:r>
            <a:r>
              <a:rPr lang="en-AU" sz="2400" baseline="30000" dirty="0">
                <a:latin typeface="Trebuchet MS" panose="020B0703020202090204" pitchFamily="34" charset="0"/>
                <a:cs typeface="Arial" panose="020B0604020202020204" pitchFamily="34" charset="0"/>
              </a:rPr>
              <a:t>th</a:t>
            </a:r>
            <a:r>
              <a:rPr lang="en-AU" sz="2400" dirty="0">
                <a:latin typeface="Trebuchet MS" panose="020B0703020202090204" pitchFamily="34" charset="0"/>
                <a:cs typeface="Arial" panose="020B0604020202020204" pitchFamily="34" charset="0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408826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61C5EAB-B5DF-0803-5BF9-8C7CFA746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68" t="3932" r="3334" b="8203"/>
          <a:stretch/>
        </p:blipFill>
        <p:spPr>
          <a:xfrm rot="16200000">
            <a:off x="810468" y="3429000"/>
            <a:ext cx="3107273" cy="308939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7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B28AC46-BB08-1FED-7BF5-D2D4157937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45" t="3932" r="3157" b="8204"/>
          <a:stretch/>
        </p:blipFill>
        <p:spPr>
          <a:xfrm rot="16200000">
            <a:off x="810468" y="260131"/>
            <a:ext cx="3107274" cy="308939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0FFB1BF3-A8A2-FB5B-C805-9FB98E5746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10" t="3933" r="3190" b="8203"/>
          <a:stretch/>
        </p:blipFill>
        <p:spPr>
          <a:xfrm rot="16200000">
            <a:off x="4533478" y="3437885"/>
            <a:ext cx="3089395" cy="307162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5" name="Imagen 1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9CA693B5-CA13-7095-A8DE-D0016018D6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77" t="4019" r="3469" b="8271"/>
          <a:stretch/>
        </p:blipFill>
        <p:spPr>
          <a:xfrm rot="10800000">
            <a:off x="8292136" y="3428999"/>
            <a:ext cx="3089396" cy="308939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9" name="Imagen 1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E71CEFA-1578-C9F9-7736-8BB803A335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25" t="4019" r="3720" b="8271"/>
          <a:stretch/>
        </p:blipFill>
        <p:spPr>
          <a:xfrm rot="16200000">
            <a:off x="4542365" y="260131"/>
            <a:ext cx="3089395" cy="308939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1" name="Imagen 20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A7B4DFB1-90C9-F712-E0C9-211934F7BE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0" t="4019" r="3595" b="8271"/>
          <a:stretch/>
        </p:blipFill>
        <p:spPr>
          <a:xfrm rot="10800000">
            <a:off x="8274260" y="260131"/>
            <a:ext cx="3089396" cy="308939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00049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D95E-C62A-F348-86F9-565227F2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26" y="463980"/>
            <a:ext cx="11195223" cy="84583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/>
          <a:lstStyle/>
          <a:p>
            <a:r>
              <a:rPr lang="en-AU" b="1" dirty="0">
                <a:latin typeface="Trebuchet MS" panose="020B0703020202090204" pitchFamily="34" charset="0"/>
              </a:rPr>
              <a:t>Reliability of GANs for medical data</a:t>
            </a:r>
          </a:p>
        </p:txBody>
      </p:sp>
      <p:pic>
        <p:nvPicPr>
          <p:cNvPr id="7" name="Imagen 6" descr="Texto, Carta&#10;&#10;Descripción generada automáticamente">
            <a:extLst>
              <a:ext uri="{FF2B5EF4-FFF2-40B4-BE49-F238E27FC236}">
                <a16:creationId xmlns:a16="http://schemas.microsoft.com/office/drawing/2014/main" id="{88A4D3AC-D201-ABE7-4A8E-3999746CA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550" y="1700435"/>
            <a:ext cx="6768900" cy="5157565"/>
          </a:xfrm>
          <a:prstGeom prst="rect">
            <a:avLst/>
          </a:prstGeom>
        </p:spPr>
      </p:pic>
      <p:pic>
        <p:nvPicPr>
          <p:cNvPr id="9" name="Imagen 8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28D43AA2-0907-8B1A-E3E2-4ED0E91A7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849" y="2604735"/>
            <a:ext cx="8717440" cy="29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52525695-6BFE-5AC5-5453-987E0487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13" y="1333765"/>
            <a:ext cx="10279574" cy="419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35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D95E-C62A-F348-86F9-565227F2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26" y="463980"/>
            <a:ext cx="11195223" cy="84583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/>
          <a:lstStyle/>
          <a:p>
            <a:r>
              <a:rPr lang="en-AU" b="1" dirty="0">
                <a:latin typeface="Trebuchet MS" panose="020B0703020202090204" pitchFamily="34" charset="0"/>
              </a:rPr>
              <a:t>Vision Transformer</a:t>
            </a:r>
          </a:p>
        </p:txBody>
      </p:sp>
      <p:pic>
        <p:nvPicPr>
          <p:cNvPr id="7170" name="Picture 2" descr="Vision Transformers | Nakshatra Singh | Analytics Vidhya">
            <a:extLst>
              <a:ext uri="{FF2B5EF4-FFF2-40B4-BE49-F238E27FC236}">
                <a16:creationId xmlns:a16="http://schemas.microsoft.com/office/drawing/2014/main" id="{E3BF61A1-D8AC-79FD-3C3C-32EDE4DE3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073" y="2067005"/>
            <a:ext cx="6807120" cy="370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B293FD2-5E53-3065-DE35-0E44B75DEA2E}"/>
              </a:ext>
            </a:extLst>
          </p:cNvPr>
          <p:cNvSpPr txBox="1"/>
          <p:nvPr/>
        </p:nvSpPr>
        <p:spPr>
          <a:xfrm>
            <a:off x="814508" y="2067005"/>
            <a:ext cx="293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Less inductive bias than CNN.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5DEAC12-D346-A880-41C4-4E16DB160706}"/>
              </a:ext>
            </a:extLst>
          </p:cNvPr>
          <p:cNvSpPr txBox="1"/>
          <p:nvPr/>
        </p:nvSpPr>
        <p:spPr>
          <a:xfrm>
            <a:off x="814508" y="2789925"/>
            <a:ext cx="358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Better performance with more data.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4A6395-2541-B042-C780-E9BF1C99FC4F}"/>
              </a:ext>
            </a:extLst>
          </p:cNvPr>
          <p:cNvSpPr txBox="1"/>
          <p:nvPr/>
        </p:nvSpPr>
        <p:spPr>
          <a:xfrm>
            <a:off x="830807" y="3547113"/>
            <a:ext cx="31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Rarely used for image synthesis.</a:t>
            </a:r>
          </a:p>
        </p:txBody>
      </p:sp>
    </p:spTree>
    <p:extLst>
      <p:ext uri="{BB962C8B-B14F-4D97-AF65-F5344CB8AC3E}">
        <p14:creationId xmlns:p14="http://schemas.microsoft.com/office/powerpoint/2010/main" val="1306360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D95E-C62A-F348-86F9-565227F2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26" y="463980"/>
            <a:ext cx="11195223" cy="84583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/>
          <a:lstStyle/>
          <a:p>
            <a:r>
              <a:rPr lang="en-AU" b="1" dirty="0">
                <a:latin typeface="Trebuchet MS" panose="020B0703020202090204" pitchFamily="34" charset="0"/>
              </a:rPr>
              <a:t>Masked Autoencoder</a:t>
            </a:r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B2478D2E-3F17-AE42-2B49-C7B3FB28C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761" y="1475286"/>
            <a:ext cx="8422951" cy="5382714"/>
          </a:xfrm>
          <a:prstGeom prst="rect">
            <a:avLst/>
          </a:prstGeom>
        </p:spPr>
      </p:pic>
      <p:pic>
        <p:nvPicPr>
          <p:cNvPr id="7" name="Imagen 6" descr="Una caja con donas de diferentes sabores&#10;&#10;Descripción generada automáticamente con confianza baja">
            <a:extLst>
              <a:ext uri="{FF2B5EF4-FFF2-40B4-BE49-F238E27FC236}">
                <a16:creationId xmlns:a16="http://schemas.microsoft.com/office/drawing/2014/main" id="{6D50658A-15D0-B277-C174-ED1A32405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96" y="2098396"/>
            <a:ext cx="11552279" cy="413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3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D95E-C62A-F348-86F9-565227F2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26" y="463980"/>
            <a:ext cx="11195223" cy="84583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/>
          <a:lstStyle/>
          <a:p>
            <a:r>
              <a:rPr lang="en-AU" b="1" dirty="0">
                <a:latin typeface="Trebuchet MS" panose="020B0703020202090204" pitchFamily="34" charset="0"/>
              </a:rPr>
              <a:t>GAN-MAE</a:t>
            </a:r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CD63184F-6385-AB79-E89B-5A9C5684BF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7" t="21096" r="630"/>
          <a:stretch/>
        </p:blipFill>
        <p:spPr>
          <a:xfrm>
            <a:off x="628952" y="1455576"/>
            <a:ext cx="10934096" cy="54024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1332DE5-9216-6D7F-4BB2-127EE77FF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62" y="2155654"/>
            <a:ext cx="11467550" cy="358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8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2BC4E0C-25D0-DE00-F6D4-74DAE183A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26" y="463980"/>
            <a:ext cx="11195223" cy="84583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/>
          <a:lstStyle/>
          <a:p>
            <a:r>
              <a:rPr lang="en-AU" b="1" dirty="0">
                <a:latin typeface="Trebuchet MS" panose="020B0703020202090204" pitchFamily="34" charset="0"/>
              </a:rPr>
              <a:t>Our new design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AF0CB7E-06E3-1167-F0EA-91CE377B0A36}"/>
              </a:ext>
            </a:extLst>
          </p:cNvPr>
          <p:cNvSpPr/>
          <p:nvPr/>
        </p:nvSpPr>
        <p:spPr>
          <a:xfrm>
            <a:off x="1381558" y="2488190"/>
            <a:ext cx="1037344" cy="10373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CT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30B871D-0DA7-67EC-E597-9D9D3104429F}"/>
              </a:ext>
            </a:extLst>
          </p:cNvPr>
          <p:cNvSpPr/>
          <p:nvPr/>
        </p:nvSpPr>
        <p:spPr>
          <a:xfrm>
            <a:off x="1380136" y="3846984"/>
            <a:ext cx="1037344" cy="10373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MR</a:t>
            </a:r>
          </a:p>
        </p:txBody>
      </p:sp>
      <p:sp>
        <p:nvSpPr>
          <p:cNvPr id="6" name="Trapecio 5">
            <a:extLst>
              <a:ext uri="{FF2B5EF4-FFF2-40B4-BE49-F238E27FC236}">
                <a16:creationId xmlns:a16="http://schemas.microsoft.com/office/drawing/2014/main" id="{62F90CF8-F6E9-424D-1C9A-FFC4E1463453}"/>
              </a:ext>
            </a:extLst>
          </p:cNvPr>
          <p:cNvSpPr/>
          <p:nvPr/>
        </p:nvSpPr>
        <p:spPr>
          <a:xfrm rot="5400000">
            <a:off x="5317894" y="3118012"/>
            <a:ext cx="1367758" cy="1134394"/>
          </a:xfrm>
          <a:prstGeom prst="trapezoi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2F4CBDF-D16D-2A79-B4CB-7F574B6967CB}"/>
              </a:ext>
            </a:extLst>
          </p:cNvPr>
          <p:cNvSpPr/>
          <p:nvPr/>
        </p:nvSpPr>
        <p:spPr>
          <a:xfrm>
            <a:off x="3282466" y="3151169"/>
            <a:ext cx="1068080" cy="10680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Random</a:t>
            </a:r>
          </a:p>
          <a:p>
            <a:pPr algn="ctr"/>
            <a:r>
              <a:rPr lang="en-GB" dirty="0"/>
              <a:t>Masking</a:t>
            </a:r>
          </a:p>
        </p:txBody>
      </p:sp>
      <p:sp>
        <p:nvSpPr>
          <p:cNvPr id="8" name="Trapecio 7">
            <a:extLst>
              <a:ext uri="{FF2B5EF4-FFF2-40B4-BE49-F238E27FC236}">
                <a16:creationId xmlns:a16="http://schemas.microsoft.com/office/drawing/2014/main" id="{A67F99A2-63E7-655B-389C-D8F424E79B96}"/>
              </a:ext>
            </a:extLst>
          </p:cNvPr>
          <p:cNvSpPr/>
          <p:nvPr/>
        </p:nvSpPr>
        <p:spPr>
          <a:xfrm rot="5400000" flipV="1">
            <a:off x="7272845" y="1889248"/>
            <a:ext cx="1367758" cy="963352"/>
          </a:xfrm>
          <a:prstGeom prst="trapezoid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rapecio 9">
            <a:extLst>
              <a:ext uri="{FF2B5EF4-FFF2-40B4-BE49-F238E27FC236}">
                <a16:creationId xmlns:a16="http://schemas.microsoft.com/office/drawing/2014/main" id="{3825FA56-BFA8-AC33-3C54-1517D4852274}"/>
              </a:ext>
            </a:extLst>
          </p:cNvPr>
          <p:cNvSpPr/>
          <p:nvPr/>
        </p:nvSpPr>
        <p:spPr>
          <a:xfrm rot="5400000" flipV="1">
            <a:off x="7272845" y="4531517"/>
            <a:ext cx="1367758" cy="963353"/>
          </a:xfrm>
          <a:prstGeom prst="trapezoid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ED8D34D-0EDA-E7C0-4DE3-D8E0D2BC718C}"/>
              </a:ext>
            </a:extLst>
          </p:cNvPr>
          <p:cNvSpPr txBox="1"/>
          <p:nvPr/>
        </p:nvSpPr>
        <p:spPr>
          <a:xfrm>
            <a:off x="5524880" y="3523595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Encoder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D4436A1-C2B8-C88B-E793-904A639FE5D8}"/>
              </a:ext>
            </a:extLst>
          </p:cNvPr>
          <p:cNvSpPr txBox="1"/>
          <p:nvPr/>
        </p:nvSpPr>
        <p:spPr>
          <a:xfrm>
            <a:off x="9016078" y="3604921"/>
            <a:ext cx="205004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Reconstruction Loss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2CB4BD2-574E-D16F-AC1D-A01DEC5BD372}"/>
              </a:ext>
            </a:extLst>
          </p:cNvPr>
          <p:cNvSpPr txBox="1"/>
          <p:nvPr/>
        </p:nvSpPr>
        <p:spPr>
          <a:xfrm>
            <a:off x="7460568" y="2113993"/>
            <a:ext cx="97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Decoder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CT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7D04CCD-B70B-DEF7-0A89-B443455EB9F2}"/>
              </a:ext>
            </a:extLst>
          </p:cNvPr>
          <p:cNvSpPr txBox="1"/>
          <p:nvPr/>
        </p:nvSpPr>
        <p:spPr>
          <a:xfrm>
            <a:off x="7514290" y="4697194"/>
            <a:ext cx="97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Decoder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MR</a:t>
            </a:r>
          </a:p>
        </p:txBody>
      </p:sp>
      <p:cxnSp>
        <p:nvCxnSpPr>
          <p:cNvPr id="20" name="Conector angular 19">
            <a:extLst>
              <a:ext uri="{FF2B5EF4-FFF2-40B4-BE49-F238E27FC236}">
                <a16:creationId xmlns:a16="http://schemas.microsoft.com/office/drawing/2014/main" id="{2B6FA39B-E357-044F-A7C7-08B129D2E719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418902" y="3006862"/>
            <a:ext cx="863564" cy="6783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angular 21">
            <a:extLst>
              <a:ext uri="{FF2B5EF4-FFF2-40B4-BE49-F238E27FC236}">
                <a16:creationId xmlns:a16="http://schemas.microsoft.com/office/drawing/2014/main" id="{C61428E5-CCDD-8A86-CE0D-F78A78E1FADA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417480" y="3685209"/>
            <a:ext cx="864986" cy="6804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72713491-DA3D-B889-0846-9AC3A1B906F2}"/>
              </a:ext>
            </a:extLst>
          </p:cNvPr>
          <p:cNvCxnSpPr>
            <a:stCxn id="7" idx="3"/>
            <a:endCxn id="6" idx="2"/>
          </p:cNvCxnSpPr>
          <p:nvPr/>
        </p:nvCxnSpPr>
        <p:spPr>
          <a:xfrm>
            <a:off x="4350546" y="3685209"/>
            <a:ext cx="1084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angular 28">
            <a:extLst>
              <a:ext uri="{FF2B5EF4-FFF2-40B4-BE49-F238E27FC236}">
                <a16:creationId xmlns:a16="http://schemas.microsoft.com/office/drawing/2014/main" id="{3569A2E7-EDEE-1BF4-74C9-B036CF14B55C}"/>
              </a:ext>
            </a:extLst>
          </p:cNvPr>
          <p:cNvCxnSpPr>
            <a:stCxn id="6" idx="0"/>
            <a:endCxn id="15" idx="1"/>
          </p:cNvCxnSpPr>
          <p:nvPr/>
        </p:nvCxnSpPr>
        <p:spPr>
          <a:xfrm flipV="1">
            <a:off x="6568970" y="2437159"/>
            <a:ext cx="891598" cy="12480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angular 32">
            <a:extLst>
              <a:ext uri="{FF2B5EF4-FFF2-40B4-BE49-F238E27FC236}">
                <a16:creationId xmlns:a16="http://schemas.microsoft.com/office/drawing/2014/main" id="{7F995E61-7E25-7AED-E521-D49583D31929}"/>
              </a:ext>
            </a:extLst>
          </p:cNvPr>
          <p:cNvCxnSpPr>
            <a:stCxn id="6" idx="0"/>
            <a:endCxn id="10" idx="0"/>
          </p:cNvCxnSpPr>
          <p:nvPr/>
        </p:nvCxnSpPr>
        <p:spPr>
          <a:xfrm>
            <a:off x="6568970" y="3685209"/>
            <a:ext cx="906078" cy="1327985"/>
          </a:xfrm>
          <a:prstGeom prst="bentConnector3">
            <a:avLst>
              <a:gd name="adj1" fmla="val 491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23B98A0D-6B0E-9E4D-0580-51B16D31ED9F}"/>
              </a:ext>
            </a:extLst>
          </p:cNvPr>
          <p:cNvCxnSpPr/>
          <p:nvPr/>
        </p:nvCxnSpPr>
        <p:spPr>
          <a:xfrm>
            <a:off x="8438400" y="2425067"/>
            <a:ext cx="1084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569548C6-925D-8593-A4C8-809E54579594}"/>
              </a:ext>
            </a:extLst>
          </p:cNvPr>
          <p:cNvCxnSpPr/>
          <p:nvPr/>
        </p:nvCxnSpPr>
        <p:spPr>
          <a:xfrm>
            <a:off x="8438400" y="5016470"/>
            <a:ext cx="1084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ángulo 38">
            <a:extLst>
              <a:ext uri="{FF2B5EF4-FFF2-40B4-BE49-F238E27FC236}">
                <a16:creationId xmlns:a16="http://schemas.microsoft.com/office/drawing/2014/main" id="{6F14DF47-80A3-8590-CB85-D8939A57B85B}"/>
              </a:ext>
            </a:extLst>
          </p:cNvPr>
          <p:cNvSpPr/>
          <p:nvPr/>
        </p:nvSpPr>
        <p:spPr>
          <a:xfrm>
            <a:off x="9523675" y="4592004"/>
            <a:ext cx="1037344" cy="10373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MR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CDD56D3F-22E4-10FE-44EE-FD13D743F762}"/>
              </a:ext>
            </a:extLst>
          </p:cNvPr>
          <p:cNvSpPr/>
          <p:nvPr/>
        </p:nvSpPr>
        <p:spPr>
          <a:xfrm>
            <a:off x="9522430" y="1906395"/>
            <a:ext cx="1037344" cy="10373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CT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91F81773-FE81-D4C4-081C-BF2A2F8B53C3}"/>
              </a:ext>
            </a:extLst>
          </p:cNvPr>
          <p:cNvSpPr txBox="1"/>
          <p:nvPr/>
        </p:nvSpPr>
        <p:spPr>
          <a:xfrm>
            <a:off x="4409491" y="5233916"/>
            <a:ext cx="106471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GAN Loss</a:t>
            </a:r>
          </a:p>
        </p:txBody>
      </p:sp>
    </p:spTree>
    <p:extLst>
      <p:ext uri="{BB962C8B-B14F-4D97-AF65-F5344CB8AC3E}">
        <p14:creationId xmlns:p14="http://schemas.microsoft.com/office/powerpoint/2010/main" val="2483547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2BC4E0C-25D0-DE00-F6D4-74DAE183A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26" y="463980"/>
            <a:ext cx="11195223" cy="84583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/>
          <a:lstStyle/>
          <a:p>
            <a:r>
              <a:rPr lang="en-AU" b="1" dirty="0">
                <a:latin typeface="Trebuchet MS" panose="020B0703020202090204" pitchFamily="34" charset="0"/>
              </a:rPr>
              <a:t>Our new design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AF0CB7E-06E3-1167-F0EA-91CE377B0A36}"/>
              </a:ext>
            </a:extLst>
          </p:cNvPr>
          <p:cNvSpPr/>
          <p:nvPr/>
        </p:nvSpPr>
        <p:spPr>
          <a:xfrm>
            <a:off x="2495744" y="2143135"/>
            <a:ext cx="1037344" cy="10373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CT</a:t>
            </a:r>
          </a:p>
        </p:txBody>
      </p:sp>
      <p:sp>
        <p:nvSpPr>
          <p:cNvPr id="6" name="Trapecio 5">
            <a:extLst>
              <a:ext uri="{FF2B5EF4-FFF2-40B4-BE49-F238E27FC236}">
                <a16:creationId xmlns:a16="http://schemas.microsoft.com/office/drawing/2014/main" id="{62F90CF8-F6E9-424D-1C9A-FFC4E1463453}"/>
              </a:ext>
            </a:extLst>
          </p:cNvPr>
          <p:cNvSpPr/>
          <p:nvPr/>
        </p:nvSpPr>
        <p:spPr>
          <a:xfrm rot="5400000">
            <a:off x="4501681" y="2087891"/>
            <a:ext cx="1367758" cy="1134394"/>
          </a:xfrm>
          <a:prstGeom prst="trapezoi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rapecio 7">
            <a:extLst>
              <a:ext uri="{FF2B5EF4-FFF2-40B4-BE49-F238E27FC236}">
                <a16:creationId xmlns:a16="http://schemas.microsoft.com/office/drawing/2014/main" id="{A67F99A2-63E7-655B-389C-D8F424E79B96}"/>
              </a:ext>
            </a:extLst>
          </p:cNvPr>
          <p:cNvSpPr/>
          <p:nvPr/>
        </p:nvSpPr>
        <p:spPr>
          <a:xfrm rot="5400000" flipV="1">
            <a:off x="6862461" y="2168083"/>
            <a:ext cx="1367758" cy="963352"/>
          </a:xfrm>
          <a:prstGeom prst="trapezoid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ED8D34D-0EDA-E7C0-4DE3-D8E0D2BC718C}"/>
              </a:ext>
            </a:extLst>
          </p:cNvPr>
          <p:cNvSpPr txBox="1"/>
          <p:nvPr/>
        </p:nvSpPr>
        <p:spPr>
          <a:xfrm>
            <a:off x="4708667" y="2493474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Encoder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D4436A1-C2B8-C88B-E793-904A639FE5D8}"/>
              </a:ext>
            </a:extLst>
          </p:cNvPr>
          <p:cNvSpPr txBox="1"/>
          <p:nvPr/>
        </p:nvSpPr>
        <p:spPr>
          <a:xfrm>
            <a:off x="1802780" y="3605541"/>
            <a:ext cx="23618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Cycle Preservation Loss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2CB4BD2-574E-D16F-AC1D-A01DEC5BD372}"/>
              </a:ext>
            </a:extLst>
          </p:cNvPr>
          <p:cNvSpPr txBox="1"/>
          <p:nvPr/>
        </p:nvSpPr>
        <p:spPr>
          <a:xfrm>
            <a:off x="7050184" y="2392828"/>
            <a:ext cx="97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Decoder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MR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72713491-DA3D-B889-0846-9AC3A1B906F2}"/>
              </a:ext>
            </a:extLst>
          </p:cNvPr>
          <p:cNvCxnSpPr>
            <a:cxnSpLocks/>
          </p:cNvCxnSpPr>
          <p:nvPr/>
        </p:nvCxnSpPr>
        <p:spPr>
          <a:xfrm>
            <a:off x="3690177" y="2646093"/>
            <a:ext cx="801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03F622CB-272F-4DDF-DC0C-2C12D0125B0C}"/>
              </a:ext>
            </a:extLst>
          </p:cNvPr>
          <p:cNvSpPr/>
          <p:nvPr/>
        </p:nvSpPr>
        <p:spPr>
          <a:xfrm>
            <a:off x="9124790" y="3373698"/>
            <a:ext cx="1037344" cy="10373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MR</a:t>
            </a:r>
          </a:p>
        </p:txBody>
      </p:sp>
      <p:sp>
        <p:nvSpPr>
          <p:cNvPr id="16" name="Trapecio 15">
            <a:extLst>
              <a:ext uri="{FF2B5EF4-FFF2-40B4-BE49-F238E27FC236}">
                <a16:creationId xmlns:a16="http://schemas.microsoft.com/office/drawing/2014/main" id="{7C94B109-2E87-42BC-1D2C-9BEE0281928A}"/>
              </a:ext>
            </a:extLst>
          </p:cNvPr>
          <p:cNvSpPr/>
          <p:nvPr/>
        </p:nvSpPr>
        <p:spPr>
          <a:xfrm rot="5400000" flipV="1">
            <a:off x="6750071" y="4359549"/>
            <a:ext cx="1367758" cy="1131180"/>
          </a:xfrm>
          <a:prstGeom prst="trapezoi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99C4998-BE65-7F74-7CE1-F4106D9126EB}"/>
              </a:ext>
            </a:extLst>
          </p:cNvPr>
          <p:cNvSpPr txBox="1"/>
          <p:nvPr/>
        </p:nvSpPr>
        <p:spPr>
          <a:xfrm>
            <a:off x="6957057" y="4733942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Encoder</a:t>
            </a:r>
          </a:p>
        </p:txBody>
      </p:sp>
      <p:sp>
        <p:nvSpPr>
          <p:cNvPr id="19" name="Trapecio 18">
            <a:extLst>
              <a:ext uri="{FF2B5EF4-FFF2-40B4-BE49-F238E27FC236}">
                <a16:creationId xmlns:a16="http://schemas.microsoft.com/office/drawing/2014/main" id="{CEF49060-85CF-88B6-CF4A-134707B10285}"/>
              </a:ext>
            </a:extLst>
          </p:cNvPr>
          <p:cNvSpPr/>
          <p:nvPr/>
        </p:nvSpPr>
        <p:spPr>
          <a:xfrm rot="5400000">
            <a:off x="4431595" y="4448245"/>
            <a:ext cx="1367758" cy="953788"/>
          </a:xfrm>
          <a:prstGeom prst="trapezoid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5E14F97-FC59-412A-9A43-E571C1499ED2}"/>
              </a:ext>
            </a:extLst>
          </p:cNvPr>
          <p:cNvSpPr txBox="1"/>
          <p:nvPr/>
        </p:nvSpPr>
        <p:spPr>
          <a:xfrm>
            <a:off x="4656146" y="4601974"/>
            <a:ext cx="97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Decoder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MR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B16BF833-828F-A05B-6AAE-B2B96BE1F928}"/>
              </a:ext>
            </a:extLst>
          </p:cNvPr>
          <p:cNvCxnSpPr>
            <a:cxnSpLocks/>
          </p:cNvCxnSpPr>
          <p:nvPr/>
        </p:nvCxnSpPr>
        <p:spPr>
          <a:xfrm flipH="1">
            <a:off x="5800844" y="4928948"/>
            <a:ext cx="814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6DB3CCFF-0899-B934-F644-829389777C80}"/>
              </a:ext>
            </a:extLst>
          </p:cNvPr>
          <p:cNvCxnSpPr>
            <a:cxnSpLocks/>
          </p:cNvCxnSpPr>
          <p:nvPr/>
        </p:nvCxnSpPr>
        <p:spPr>
          <a:xfrm>
            <a:off x="5990685" y="2646093"/>
            <a:ext cx="8146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D201EFCE-2077-3BE1-8B74-9831DEF09107}"/>
              </a:ext>
            </a:extLst>
          </p:cNvPr>
          <p:cNvCxnSpPr/>
          <p:nvPr/>
        </p:nvCxnSpPr>
        <p:spPr>
          <a:xfrm>
            <a:off x="8244968" y="2646093"/>
            <a:ext cx="1398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5A45FD21-70F1-4BCA-2407-411ED97E3CD0}"/>
              </a:ext>
            </a:extLst>
          </p:cNvPr>
          <p:cNvCxnSpPr>
            <a:cxnSpLocks/>
          </p:cNvCxnSpPr>
          <p:nvPr/>
        </p:nvCxnSpPr>
        <p:spPr>
          <a:xfrm>
            <a:off x="9666514" y="4601974"/>
            <a:ext cx="0" cy="3818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ángulo 39">
            <a:extLst>
              <a:ext uri="{FF2B5EF4-FFF2-40B4-BE49-F238E27FC236}">
                <a16:creationId xmlns:a16="http://schemas.microsoft.com/office/drawing/2014/main" id="{5EC1A9CC-E3F6-9946-DE5D-0D20134EC05E}"/>
              </a:ext>
            </a:extLst>
          </p:cNvPr>
          <p:cNvSpPr/>
          <p:nvPr/>
        </p:nvSpPr>
        <p:spPr>
          <a:xfrm>
            <a:off x="2495744" y="4399936"/>
            <a:ext cx="1037344" cy="103734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CT</a:t>
            </a:r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B869E612-18A9-19CB-7F20-3372C9B50E05}"/>
              </a:ext>
            </a:extLst>
          </p:cNvPr>
          <p:cNvCxnSpPr>
            <a:cxnSpLocks/>
          </p:cNvCxnSpPr>
          <p:nvPr/>
        </p:nvCxnSpPr>
        <p:spPr>
          <a:xfrm flipH="1">
            <a:off x="3639424" y="4921505"/>
            <a:ext cx="833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4567A6E0-E76B-0B09-3AB2-CC9C13BCC92E}"/>
              </a:ext>
            </a:extLst>
          </p:cNvPr>
          <p:cNvCxnSpPr>
            <a:cxnSpLocks/>
          </p:cNvCxnSpPr>
          <p:nvPr/>
        </p:nvCxnSpPr>
        <p:spPr>
          <a:xfrm>
            <a:off x="9643462" y="2646093"/>
            <a:ext cx="0" cy="5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265A3EDC-51CD-C72E-AAF4-65B80E9BB31F}"/>
              </a:ext>
            </a:extLst>
          </p:cNvPr>
          <p:cNvCxnSpPr/>
          <p:nvPr/>
        </p:nvCxnSpPr>
        <p:spPr>
          <a:xfrm flipH="1">
            <a:off x="8268020" y="4983839"/>
            <a:ext cx="13984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229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40D4AD7-89C5-9171-AF5D-22F763BDC954}"/>
              </a:ext>
            </a:extLst>
          </p:cNvPr>
          <p:cNvSpPr txBox="1"/>
          <p:nvPr/>
        </p:nvSpPr>
        <p:spPr>
          <a:xfrm>
            <a:off x="728472" y="1694688"/>
            <a:ext cx="10515600" cy="3021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spcAft>
                <a:spcPts val="1000"/>
              </a:spcAft>
              <a:buNone/>
            </a:pPr>
            <a:r>
              <a:rPr lang="en-US" sz="1200" dirty="0">
                <a:solidFill>
                  <a:srgbClr val="000000"/>
                </a:solidFill>
                <a:effectLst/>
                <a:ea typeface="KaiTi" panose="02010609060101010101" pitchFamily="49" charset="-122"/>
              </a:rPr>
              <a:t>[1] O. </a:t>
            </a:r>
            <a:r>
              <a:rPr lang="en-US" sz="1200" dirty="0" err="1">
                <a:solidFill>
                  <a:srgbClr val="000000"/>
                </a:solidFill>
                <a:effectLst/>
                <a:ea typeface="KaiTi" panose="02010609060101010101" pitchFamily="49" charset="-122"/>
              </a:rPr>
              <a:t>Ronneberger</a:t>
            </a:r>
            <a:r>
              <a:rPr lang="en-US" sz="1200" dirty="0">
                <a:solidFill>
                  <a:srgbClr val="000000"/>
                </a:solidFill>
                <a:effectLst/>
                <a:ea typeface="KaiTi" panose="02010609060101010101" pitchFamily="49" charset="-122"/>
              </a:rPr>
              <a:t>, P. Fischer, and T. </a:t>
            </a:r>
            <a:r>
              <a:rPr lang="en-US" sz="1200" dirty="0" err="1">
                <a:solidFill>
                  <a:srgbClr val="000000"/>
                </a:solidFill>
                <a:effectLst/>
                <a:ea typeface="KaiTi" panose="02010609060101010101" pitchFamily="49" charset="-122"/>
              </a:rPr>
              <a:t>Brox</a:t>
            </a:r>
            <a:r>
              <a:rPr lang="en-US" sz="1200" dirty="0">
                <a:solidFill>
                  <a:srgbClr val="000000"/>
                </a:solidFill>
                <a:effectLst/>
                <a:ea typeface="KaiTi" panose="02010609060101010101" pitchFamily="49" charset="-122"/>
              </a:rPr>
              <a:t>, “U-Net: Convolutional Networks for Biomedical Image Segmentation,” Lecture Notes in Computer Science, pp. 234–241, 2015. doi:10.1007/978-3-319-24574-4_28 </a:t>
            </a:r>
          </a:p>
          <a:p>
            <a:pPr algn="just">
              <a:spcAft>
                <a:spcPts val="1000"/>
              </a:spcAft>
            </a:pPr>
            <a:r>
              <a:rPr lang="es-ES" sz="1200" dirty="0"/>
              <a:t>[2] K. He et al., “</a:t>
            </a:r>
            <a:r>
              <a:rPr lang="es-ES" sz="1200" dirty="0" err="1"/>
              <a:t>Masked</a:t>
            </a:r>
            <a:r>
              <a:rPr lang="es-ES" sz="1200" dirty="0"/>
              <a:t> </a:t>
            </a:r>
            <a:r>
              <a:rPr lang="es-ES" sz="1200" dirty="0" err="1"/>
              <a:t>autoencoders</a:t>
            </a:r>
            <a:r>
              <a:rPr lang="es-ES" sz="1200" dirty="0"/>
              <a:t> are </a:t>
            </a:r>
            <a:r>
              <a:rPr lang="es-ES" sz="1200" dirty="0" err="1"/>
              <a:t>scalable</a:t>
            </a:r>
            <a:r>
              <a:rPr lang="es-ES" sz="1200" dirty="0"/>
              <a:t> </a:t>
            </a:r>
            <a:r>
              <a:rPr lang="es-ES" sz="1200" dirty="0" err="1"/>
              <a:t>vision</a:t>
            </a:r>
            <a:r>
              <a:rPr lang="es-ES" sz="1200" dirty="0"/>
              <a:t> </a:t>
            </a:r>
            <a:r>
              <a:rPr lang="es-ES" sz="1200" dirty="0" err="1"/>
              <a:t>learners</a:t>
            </a:r>
            <a:r>
              <a:rPr lang="es-ES" sz="1200" dirty="0"/>
              <a:t>,” 2022 IEEE/CVF </a:t>
            </a:r>
            <a:r>
              <a:rPr lang="es-ES" sz="1200" dirty="0" err="1"/>
              <a:t>Conference</a:t>
            </a:r>
            <a:r>
              <a:rPr lang="es-ES" sz="1200" dirty="0"/>
              <a:t> </a:t>
            </a:r>
            <a:r>
              <a:rPr lang="es-ES" sz="1200" dirty="0" err="1"/>
              <a:t>on</a:t>
            </a:r>
            <a:r>
              <a:rPr lang="es-ES" sz="1200" dirty="0"/>
              <a:t> </a:t>
            </a:r>
            <a:r>
              <a:rPr lang="es-ES" sz="1200" dirty="0" err="1"/>
              <a:t>Computer</a:t>
            </a:r>
            <a:r>
              <a:rPr lang="es-ES" sz="1200" dirty="0"/>
              <a:t> </a:t>
            </a:r>
            <a:r>
              <a:rPr lang="es-ES" sz="1200" dirty="0" err="1"/>
              <a:t>Vision</a:t>
            </a:r>
            <a:r>
              <a:rPr lang="es-ES" sz="1200" dirty="0"/>
              <a:t> and </a:t>
            </a:r>
            <a:r>
              <a:rPr lang="es-ES" sz="1200" dirty="0" err="1"/>
              <a:t>Pattern</a:t>
            </a:r>
            <a:r>
              <a:rPr lang="es-ES" sz="1200" dirty="0"/>
              <a:t> </a:t>
            </a:r>
            <a:r>
              <a:rPr lang="es-ES" sz="1200" dirty="0" err="1"/>
              <a:t>Recognition</a:t>
            </a:r>
            <a:r>
              <a:rPr lang="es-ES" sz="1200" dirty="0"/>
              <a:t> (CVPR), 2022. doi:10.1109/cvpr52688.2022.01553 </a:t>
            </a:r>
          </a:p>
          <a:p>
            <a:pPr algn="just">
              <a:spcAft>
                <a:spcPts val="1000"/>
              </a:spcAft>
            </a:pPr>
            <a:r>
              <a:rPr lang="es-ES" sz="1200" dirty="0"/>
              <a:t>[1] J.-Y. Zhu, T. Park, P. Isola, and A. A. </a:t>
            </a:r>
            <a:r>
              <a:rPr lang="es-ES" sz="1200" dirty="0" err="1"/>
              <a:t>Efros</a:t>
            </a:r>
            <a:r>
              <a:rPr lang="es-ES" sz="1200" dirty="0"/>
              <a:t>, “</a:t>
            </a:r>
            <a:r>
              <a:rPr lang="es-ES" sz="1200" dirty="0" err="1"/>
              <a:t>Unpaired</a:t>
            </a:r>
            <a:r>
              <a:rPr lang="es-ES" sz="1200" dirty="0"/>
              <a:t> </a:t>
            </a:r>
            <a:r>
              <a:rPr lang="es-ES" sz="1200" dirty="0" err="1"/>
              <a:t>image-to-image</a:t>
            </a:r>
            <a:r>
              <a:rPr lang="es-ES" sz="1200" dirty="0"/>
              <a:t> </a:t>
            </a:r>
            <a:r>
              <a:rPr lang="es-ES" sz="1200" dirty="0" err="1"/>
              <a:t>translation</a:t>
            </a:r>
            <a:r>
              <a:rPr lang="es-ES" sz="1200" dirty="0"/>
              <a:t> </a:t>
            </a:r>
            <a:r>
              <a:rPr lang="es-ES" sz="1200" dirty="0" err="1"/>
              <a:t>using</a:t>
            </a:r>
            <a:r>
              <a:rPr lang="es-ES" sz="1200" dirty="0"/>
              <a:t> </a:t>
            </a:r>
            <a:r>
              <a:rPr lang="es-ES" sz="1200" dirty="0" err="1"/>
              <a:t>cycle-consistent</a:t>
            </a:r>
            <a:r>
              <a:rPr lang="es-ES" sz="1200" dirty="0"/>
              <a:t> adversarial </a:t>
            </a:r>
            <a:r>
              <a:rPr lang="es-ES" sz="1200" dirty="0" err="1"/>
              <a:t>networks</a:t>
            </a:r>
            <a:r>
              <a:rPr lang="es-ES" sz="1200" dirty="0"/>
              <a:t>,” 2017 IEEE International </a:t>
            </a:r>
            <a:r>
              <a:rPr lang="es-ES" sz="1200" dirty="0" err="1"/>
              <a:t>Conference</a:t>
            </a:r>
            <a:r>
              <a:rPr lang="es-ES" sz="1200" dirty="0"/>
              <a:t> </a:t>
            </a:r>
            <a:r>
              <a:rPr lang="es-ES" sz="1200" dirty="0" err="1"/>
              <a:t>on</a:t>
            </a:r>
            <a:r>
              <a:rPr lang="es-ES" sz="1200" dirty="0"/>
              <a:t> </a:t>
            </a:r>
            <a:r>
              <a:rPr lang="es-ES" sz="1200" dirty="0" err="1"/>
              <a:t>Computer</a:t>
            </a:r>
            <a:r>
              <a:rPr lang="es-ES" sz="1200" dirty="0"/>
              <a:t> </a:t>
            </a:r>
            <a:r>
              <a:rPr lang="es-ES" sz="1200" dirty="0" err="1"/>
              <a:t>Vision</a:t>
            </a:r>
            <a:r>
              <a:rPr lang="es-ES" sz="1200" dirty="0"/>
              <a:t> (ICCV), 2017. doi:10.1109/iccv.2017.244</a:t>
            </a:r>
          </a:p>
          <a:p>
            <a:pPr algn="just">
              <a:spcAft>
                <a:spcPts val="1000"/>
              </a:spcAft>
            </a:pPr>
            <a:r>
              <a:rPr lang="es-ES" sz="1200" dirty="0"/>
              <a:t>[1] I. </a:t>
            </a:r>
            <a:r>
              <a:rPr lang="es-ES" sz="1200" dirty="0" err="1"/>
              <a:t>Goodfellow</a:t>
            </a:r>
            <a:r>
              <a:rPr lang="es-ES" sz="1200" dirty="0"/>
              <a:t> et al., “Generative adversarial nets,” in </a:t>
            </a:r>
            <a:r>
              <a:rPr lang="es-ES" sz="1200" dirty="0" err="1"/>
              <a:t>Advances</a:t>
            </a:r>
            <a:r>
              <a:rPr lang="es-ES" sz="1200" dirty="0"/>
              <a:t> in neural </a:t>
            </a:r>
            <a:r>
              <a:rPr lang="es-ES" sz="1200" dirty="0" err="1"/>
              <a:t>information</a:t>
            </a:r>
            <a:r>
              <a:rPr lang="es-ES" sz="1200" dirty="0"/>
              <a:t> </a:t>
            </a:r>
            <a:r>
              <a:rPr lang="es-ES" sz="1200" dirty="0" err="1"/>
              <a:t>processing</a:t>
            </a:r>
            <a:r>
              <a:rPr lang="es-ES" sz="1200" dirty="0"/>
              <a:t> </a:t>
            </a:r>
            <a:r>
              <a:rPr lang="es-ES" sz="1200" dirty="0" err="1"/>
              <a:t>systems</a:t>
            </a:r>
            <a:r>
              <a:rPr lang="es-ES" sz="1200" dirty="0"/>
              <a:t> 27, J. </a:t>
            </a:r>
            <a:r>
              <a:rPr lang="es-ES" sz="1200" dirty="0" err="1"/>
              <a:t>Pouget-Abadie</a:t>
            </a:r>
            <a:r>
              <a:rPr lang="es-ES" sz="1200" dirty="0"/>
              <a:t>, Ed. NIPS, 2014, pp. 2672–2680 </a:t>
            </a:r>
          </a:p>
          <a:p>
            <a:pPr algn="just">
              <a:spcAft>
                <a:spcPts val="1000"/>
              </a:spcAft>
            </a:pPr>
            <a:endParaRPr lang="es-ES" sz="1200" dirty="0"/>
          </a:p>
          <a:p>
            <a:pPr algn="just">
              <a:spcAft>
                <a:spcPts val="1000"/>
              </a:spcAft>
            </a:pPr>
            <a:endParaRPr lang="es-ES" sz="1200" dirty="0"/>
          </a:p>
          <a:p>
            <a:pPr algn="just">
              <a:spcAft>
                <a:spcPts val="1000"/>
              </a:spcAft>
            </a:pPr>
            <a:endParaRPr lang="en-GB" sz="1200" dirty="0"/>
          </a:p>
          <a:p>
            <a:pPr>
              <a:spcAft>
                <a:spcPts val="1000"/>
              </a:spcAft>
            </a:pPr>
            <a:endParaRPr lang="en-GB" sz="1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D20A62-04C9-72B4-8187-0BC7BAC4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88" y="468143"/>
            <a:ext cx="11195223" cy="845837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AU" b="1" dirty="0">
                <a:latin typeface="Trebuchet MS" panose="020B0703020202090204" pitchFamily="3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879146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D95E-C62A-F348-86F9-565227F2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26" y="463980"/>
            <a:ext cx="11195223" cy="84583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/>
          <a:lstStyle/>
          <a:p>
            <a:r>
              <a:rPr lang="en-AU" b="1" dirty="0">
                <a:latin typeface="Trebuchet MS" panose="020B0703020202090204" pitchFamily="34" charset="0"/>
              </a:rPr>
              <a:t>Project Objective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5B1C91-35B5-68BD-E061-AB5DA1EB90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9" t="4342" r="58695" b="4342"/>
          <a:stretch/>
        </p:blipFill>
        <p:spPr>
          <a:xfrm>
            <a:off x="1034007" y="3157920"/>
            <a:ext cx="1201092" cy="12556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0A4602B-5178-594D-6DC1-8EAA708765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77" t="4341" r="3769" b="4341"/>
          <a:stretch/>
        </p:blipFill>
        <p:spPr>
          <a:xfrm>
            <a:off x="6252185" y="3157920"/>
            <a:ext cx="1201092" cy="125569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77A6817-39D9-15C0-3EAC-E4F06A448070}"/>
              </a:ext>
            </a:extLst>
          </p:cNvPr>
          <p:cNvSpPr/>
          <p:nvPr/>
        </p:nvSpPr>
        <p:spPr>
          <a:xfrm>
            <a:off x="3515080" y="2693822"/>
            <a:ext cx="1457124" cy="21838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56871" dist="69744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IMAGE-TO-IMAGE TRANSLATION</a:t>
            </a:r>
          </a:p>
          <a:p>
            <a:pPr algn="ctr"/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3DAD488-5677-5D0B-C9BB-0F0731E68252}"/>
              </a:ext>
            </a:extLst>
          </p:cNvPr>
          <p:cNvCxnSpPr>
            <a:cxnSpLocks/>
          </p:cNvCxnSpPr>
          <p:nvPr/>
        </p:nvCxnSpPr>
        <p:spPr>
          <a:xfrm>
            <a:off x="2474141" y="3785766"/>
            <a:ext cx="80189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9B11378-2E71-72BF-46A5-5590A1110D6D}"/>
              </a:ext>
            </a:extLst>
          </p:cNvPr>
          <p:cNvSpPr/>
          <p:nvPr/>
        </p:nvSpPr>
        <p:spPr>
          <a:xfrm>
            <a:off x="8733258" y="2395581"/>
            <a:ext cx="2458351" cy="27803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156871" dist="69744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TOTAL SEGMENTATOR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47BD65E-2DFB-68ED-55F9-5B9D59F67D27}"/>
              </a:ext>
            </a:extLst>
          </p:cNvPr>
          <p:cNvCxnSpPr>
            <a:cxnSpLocks/>
          </p:cNvCxnSpPr>
          <p:nvPr/>
        </p:nvCxnSpPr>
        <p:spPr>
          <a:xfrm>
            <a:off x="5211246" y="3785766"/>
            <a:ext cx="80189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8D1AF3CB-061B-6F7D-F68B-A60E0175BAEF}"/>
              </a:ext>
            </a:extLst>
          </p:cNvPr>
          <p:cNvCxnSpPr>
            <a:cxnSpLocks/>
          </p:cNvCxnSpPr>
          <p:nvPr/>
        </p:nvCxnSpPr>
        <p:spPr>
          <a:xfrm>
            <a:off x="7692319" y="3785765"/>
            <a:ext cx="80189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903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D95E-C62A-F348-86F9-565227F2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88" y="468143"/>
            <a:ext cx="11195223" cy="845837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AU" b="1" dirty="0">
                <a:latin typeface="Trebuchet MS" panose="020B0703020202090204" pitchFamily="34" charset="0"/>
              </a:rPr>
              <a:t>Data sources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0947399-B6C0-46B7-72FB-D61B9B884997}"/>
              </a:ext>
            </a:extLst>
          </p:cNvPr>
          <p:cNvSpPr txBox="1"/>
          <p:nvPr/>
        </p:nvSpPr>
        <p:spPr>
          <a:xfrm>
            <a:off x="1193332" y="4164607"/>
            <a:ext cx="3295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rwork</a:t>
            </a:r>
            <a:r>
              <a:rPr lang="en-GB" dirty="0"/>
              <a:t>/DATABASES_OPENSOURCE</a:t>
            </a:r>
          </a:p>
          <a:p>
            <a:r>
              <a:rPr lang="en-GB" dirty="0"/>
              <a:t>- 2326459 CT</a:t>
            </a:r>
          </a:p>
          <a:p>
            <a:r>
              <a:rPr lang="en-GB" dirty="0"/>
              <a:t>- 1191895 MR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DBE77DF-3B37-26E6-916D-C87E51C6AE87}"/>
              </a:ext>
            </a:extLst>
          </p:cNvPr>
          <p:cNvSpPr txBox="1"/>
          <p:nvPr/>
        </p:nvSpPr>
        <p:spPr>
          <a:xfrm>
            <a:off x="914400" y="3623617"/>
            <a:ext cx="154247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Unpaired Data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E16F46-8CB2-1488-637C-88CDA2D1FC28}"/>
              </a:ext>
            </a:extLst>
          </p:cNvPr>
          <p:cNvSpPr txBox="1"/>
          <p:nvPr/>
        </p:nvSpPr>
        <p:spPr>
          <a:xfrm>
            <a:off x="914400" y="1822790"/>
            <a:ext cx="126502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Paired Data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D05240C-4EE2-51F5-39E6-C47357FFF610}"/>
              </a:ext>
            </a:extLst>
          </p:cNvPr>
          <p:cNvSpPr txBox="1"/>
          <p:nvPr/>
        </p:nvSpPr>
        <p:spPr>
          <a:xfrm>
            <a:off x="1193332" y="2403387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rnas</a:t>
            </a:r>
            <a:r>
              <a:rPr lang="en-GB" dirty="0"/>
              <a:t>/</a:t>
            </a:r>
            <a:r>
              <a:rPr lang="en-GB" dirty="0" err="1"/>
              <a:t>iPromet</a:t>
            </a:r>
            <a:endParaRPr lang="en-GB" dirty="0"/>
          </a:p>
          <a:p>
            <a:r>
              <a:rPr lang="en-GB" dirty="0"/>
              <a:t>- 26694 slices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33BF42D-AD3E-773A-39B1-46C05F78292D}"/>
              </a:ext>
            </a:extLst>
          </p:cNvPr>
          <p:cNvSpPr txBox="1"/>
          <p:nvPr/>
        </p:nvSpPr>
        <p:spPr>
          <a:xfrm rot="20350817">
            <a:off x="2690275" y="19935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😎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EFC283A-0B2A-8D0F-FFD0-AAEB4C8B6A1B}"/>
              </a:ext>
            </a:extLst>
          </p:cNvPr>
          <p:cNvSpPr txBox="1"/>
          <p:nvPr/>
        </p:nvSpPr>
        <p:spPr>
          <a:xfrm rot="527104">
            <a:off x="2923791" y="48607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😭</a:t>
            </a:r>
          </a:p>
        </p:txBody>
      </p:sp>
      <p:graphicFrame>
        <p:nvGraphicFramePr>
          <p:cNvPr id="30" name="Gráfico 29">
            <a:extLst>
              <a:ext uri="{FF2B5EF4-FFF2-40B4-BE49-F238E27FC236}">
                <a16:creationId xmlns:a16="http://schemas.microsoft.com/office/drawing/2014/main" id="{ECF8AD97-71AF-9D68-F0EE-97264C86BF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583967"/>
              </p:ext>
            </p:extLst>
          </p:nvPr>
        </p:nvGraphicFramePr>
        <p:xfrm>
          <a:off x="5207640" y="2048256"/>
          <a:ext cx="5677564" cy="3694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9088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D95E-C62A-F348-86F9-565227F2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26" y="463980"/>
            <a:ext cx="11195223" cy="84583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/>
          <a:lstStyle/>
          <a:p>
            <a:r>
              <a:rPr lang="en-AU" b="1" dirty="0">
                <a:latin typeface="Trebuchet MS" panose="020B0703020202090204" pitchFamily="34" charset="0"/>
              </a:rPr>
              <a:t>Paired Data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CDD0673-3367-48D8-3AD8-D83645802ABC}"/>
              </a:ext>
            </a:extLst>
          </p:cNvPr>
          <p:cNvSpPr txBox="1"/>
          <p:nvPr/>
        </p:nvSpPr>
        <p:spPr>
          <a:xfrm>
            <a:off x="925192" y="1907742"/>
            <a:ext cx="140814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A trivial task!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9BEC86-DA87-9E5F-DEE9-0F76373B21E5}"/>
              </a:ext>
            </a:extLst>
          </p:cNvPr>
          <p:cNvSpPr txBox="1"/>
          <p:nvPr/>
        </p:nvSpPr>
        <p:spPr>
          <a:xfrm>
            <a:off x="925192" y="2760703"/>
            <a:ext cx="211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Less data is available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3F7C0B0-2129-2C7A-3140-7571CEC3696D}"/>
              </a:ext>
            </a:extLst>
          </p:cNvPr>
          <p:cNvSpPr txBox="1"/>
          <p:nvPr/>
        </p:nvSpPr>
        <p:spPr>
          <a:xfrm>
            <a:off x="925192" y="3613664"/>
            <a:ext cx="389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Registration process deforms the image</a:t>
            </a:r>
          </a:p>
        </p:txBody>
      </p:sp>
      <p:pic>
        <p:nvPicPr>
          <p:cNvPr id="13" name="Imagen 12" descr="Calendario&#10;&#10;Descripción generada automáticamente">
            <a:extLst>
              <a:ext uri="{FF2B5EF4-FFF2-40B4-BE49-F238E27FC236}">
                <a16:creationId xmlns:a16="http://schemas.microsoft.com/office/drawing/2014/main" id="{66773552-2590-5FBC-447D-DC1B1D8F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118" y="2168793"/>
            <a:ext cx="2976434" cy="2889742"/>
          </a:xfrm>
          <a:prstGeom prst="rect">
            <a:avLst/>
          </a:prstGeom>
        </p:spPr>
      </p:pic>
      <p:pic>
        <p:nvPicPr>
          <p:cNvPr id="16" name="Imagen 15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D1E11B61-37E6-F47F-79E0-AE5752312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054" y="2168793"/>
            <a:ext cx="2976434" cy="288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9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EDDAC9F1-FDCF-32A9-E5AE-C2BABC6FD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464" y="658548"/>
            <a:ext cx="8487072" cy="554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5A60A2D-DD12-E773-52FA-9551D1C5EB9F}"/>
              </a:ext>
            </a:extLst>
          </p:cNvPr>
          <p:cNvSpPr txBox="1"/>
          <p:nvPr/>
        </p:nvSpPr>
        <p:spPr>
          <a:xfrm>
            <a:off x="11228832" y="601478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50640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0E66301E-786A-CCA4-10B0-B9F4A134F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3789" y="362215"/>
            <a:ext cx="2912889" cy="291288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6" name="Imagen 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2B7D882-087D-75F3-6B38-88C3F2972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966678" y="362215"/>
            <a:ext cx="2912889" cy="291288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" name="Imagen 7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7E228B2-F1BF-3323-D828-DAC957FE1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054" y="362214"/>
            <a:ext cx="2912890" cy="291289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0" name="Imagen 9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75BF10FE-8812-A8DC-57A2-A4A025E11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2943" y="362214"/>
            <a:ext cx="2912890" cy="291289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Imagen 11" descr="Imagen en blanco y negr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9C2B0683-EAD8-1F75-6A2B-0BFD5FDAA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6678" y="3651836"/>
            <a:ext cx="2912890" cy="291289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Imagen 13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223E8773-91FD-DA15-794C-88EF66F9F3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88" y="3651837"/>
            <a:ext cx="2912890" cy="291289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6" name="Imagen 15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2D4C775-8C83-B2E2-801C-52B7A912D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0054" y="3651837"/>
            <a:ext cx="2912889" cy="291288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8" name="Imagen 17" descr="Imagen que contiene interior, pastel, tabla, oscuro&#10;&#10;Descripción generada automáticamente">
            <a:extLst>
              <a:ext uri="{FF2B5EF4-FFF2-40B4-BE49-F238E27FC236}">
                <a16:creationId xmlns:a16="http://schemas.microsoft.com/office/drawing/2014/main" id="{5D821060-778A-02AC-966D-F7A40986BF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2944" y="3651837"/>
            <a:ext cx="2912889" cy="291288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31514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D95E-C62A-F348-86F9-565227F2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26" y="463980"/>
            <a:ext cx="11195223" cy="84583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/>
          <a:lstStyle/>
          <a:p>
            <a:r>
              <a:rPr lang="en-AU" b="1" dirty="0">
                <a:latin typeface="Trebuchet MS" panose="020B0703020202090204" pitchFamily="34" charset="0"/>
              </a:rPr>
              <a:t>Unpaired Data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49BEC86-DA87-9E5F-DEE9-0F76373B21E5}"/>
              </a:ext>
            </a:extLst>
          </p:cNvPr>
          <p:cNvSpPr txBox="1"/>
          <p:nvPr/>
        </p:nvSpPr>
        <p:spPr>
          <a:xfrm>
            <a:off x="902208" y="2014316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is abundant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3F7C0B0-2129-2C7A-3140-7571CEC3696D}"/>
              </a:ext>
            </a:extLst>
          </p:cNvPr>
          <p:cNvSpPr txBox="1"/>
          <p:nvPr/>
        </p:nvSpPr>
        <p:spPr>
          <a:xfrm>
            <a:off x="902208" y="2743198"/>
            <a:ext cx="337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Defining a cost function is difficult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C55B686-DDB1-330E-A3B3-CC07E2A3E994}"/>
              </a:ext>
            </a:extLst>
          </p:cNvPr>
          <p:cNvSpPr/>
          <p:nvPr/>
        </p:nvSpPr>
        <p:spPr>
          <a:xfrm>
            <a:off x="5159146" y="2014316"/>
            <a:ext cx="1339190" cy="13367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0D62CA5-8517-D869-B6AB-139D26BAC265}"/>
              </a:ext>
            </a:extLst>
          </p:cNvPr>
          <p:cNvSpPr/>
          <p:nvPr/>
        </p:nvSpPr>
        <p:spPr>
          <a:xfrm>
            <a:off x="8587210" y="2014316"/>
            <a:ext cx="1339190" cy="13367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rapecio 11">
            <a:extLst>
              <a:ext uri="{FF2B5EF4-FFF2-40B4-BE49-F238E27FC236}">
                <a16:creationId xmlns:a16="http://schemas.microsoft.com/office/drawing/2014/main" id="{85B3E892-07D2-9263-727C-D5CFE42614F8}"/>
              </a:ext>
            </a:extLst>
          </p:cNvPr>
          <p:cNvSpPr/>
          <p:nvPr/>
        </p:nvSpPr>
        <p:spPr>
          <a:xfrm rot="5400000">
            <a:off x="6319671" y="2293414"/>
            <a:ext cx="1336732" cy="778536"/>
          </a:xfrm>
          <a:prstGeom prst="trapezoi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rapecio 12">
            <a:extLst>
              <a:ext uri="{FF2B5EF4-FFF2-40B4-BE49-F238E27FC236}">
                <a16:creationId xmlns:a16="http://schemas.microsoft.com/office/drawing/2014/main" id="{36FFAD4D-EFB2-58F8-4094-4373B4FC45F9}"/>
              </a:ext>
            </a:extLst>
          </p:cNvPr>
          <p:cNvSpPr/>
          <p:nvPr/>
        </p:nvSpPr>
        <p:spPr>
          <a:xfrm rot="5400000" flipV="1">
            <a:off x="7429143" y="2293414"/>
            <a:ext cx="1336732" cy="778536"/>
          </a:xfrm>
          <a:prstGeom prst="trapezoid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DBFD163-BDF6-C00D-098C-99628AF12A88}"/>
              </a:ext>
            </a:extLst>
          </p:cNvPr>
          <p:cNvSpPr/>
          <p:nvPr/>
        </p:nvSpPr>
        <p:spPr>
          <a:xfrm>
            <a:off x="7477738" y="2203623"/>
            <a:ext cx="130070" cy="9555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A4481A5-4326-2B8C-525E-A8AF780C5EEA}"/>
              </a:ext>
            </a:extLst>
          </p:cNvPr>
          <p:cNvSpPr/>
          <p:nvPr/>
        </p:nvSpPr>
        <p:spPr>
          <a:xfrm>
            <a:off x="5159146" y="4530205"/>
            <a:ext cx="1339190" cy="13367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8615E56-D3F1-0747-FA22-C5875E8D9454}"/>
              </a:ext>
            </a:extLst>
          </p:cNvPr>
          <p:cNvSpPr/>
          <p:nvPr/>
        </p:nvSpPr>
        <p:spPr>
          <a:xfrm>
            <a:off x="8587210" y="4530205"/>
            <a:ext cx="1339190" cy="13367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rapecio 16">
            <a:extLst>
              <a:ext uri="{FF2B5EF4-FFF2-40B4-BE49-F238E27FC236}">
                <a16:creationId xmlns:a16="http://schemas.microsoft.com/office/drawing/2014/main" id="{82458165-CA55-46E3-BEFD-2CACB19B0CAD}"/>
              </a:ext>
            </a:extLst>
          </p:cNvPr>
          <p:cNvSpPr/>
          <p:nvPr/>
        </p:nvSpPr>
        <p:spPr>
          <a:xfrm rot="5400000">
            <a:off x="6319671" y="4809303"/>
            <a:ext cx="1336732" cy="778536"/>
          </a:xfrm>
          <a:prstGeom prst="trapezoi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rapecio 17">
            <a:extLst>
              <a:ext uri="{FF2B5EF4-FFF2-40B4-BE49-F238E27FC236}">
                <a16:creationId xmlns:a16="http://schemas.microsoft.com/office/drawing/2014/main" id="{536AFE50-2C07-9715-A8B2-238E7508E237}"/>
              </a:ext>
            </a:extLst>
          </p:cNvPr>
          <p:cNvSpPr/>
          <p:nvPr/>
        </p:nvSpPr>
        <p:spPr>
          <a:xfrm rot="5400000" flipV="1">
            <a:off x="7429143" y="4809303"/>
            <a:ext cx="1336732" cy="778536"/>
          </a:xfrm>
          <a:prstGeom prst="trapezoid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BDB314F-49E1-32B7-736A-CA8B374CD6DE}"/>
              </a:ext>
            </a:extLst>
          </p:cNvPr>
          <p:cNvSpPr/>
          <p:nvPr/>
        </p:nvSpPr>
        <p:spPr>
          <a:xfrm>
            <a:off x="7477738" y="4719512"/>
            <a:ext cx="130070" cy="9555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C416957-5CF8-46ED-1777-B276DC94E26A}"/>
              </a:ext>
            </a:extLst>
          </p:cNvPr>
          <p:cNvCxnSpPr/>
          <p:nvPr/>
        </p:nvCxnSpPr>
        <p:spPr>
          <a:xfrm>
            <a:off x="6850508" y="3520440"/>
            <a:ext cx="0" cy="85725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3BE31786-DF9A-4FA6-7D5C-4057731B4EBE}"/>
              </a:ext>
            </a:extLst>
          </p:cNvPr>
          <p:cNvCxnSpPr/>
          <p:nvPr/>
        </p:nvCxnSpPr>
        <p:spPr>
          <a:xfrm>
            <a:off x="8235720" y="3520440"/>
            <a:ext cx="0" cy="85725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9B1C8608-F44A-808E-1DD3-28F85EC15EB6}"/>
              </a:ext>
            </a:extLst>
          </p:cNvPr>
          <p:cNvCxnSpPr/>
          <p:nvPr/>
        </p:nvCxnSpPr>
        <p:spPr>
          <a:xfrm>
            <a:off x="7194401" y="3520440"/>
            <a:ext cx="0" cy="85725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5CC3DD0-0D07-6241-4959-FDD61CAAAF8D}"/>
              </a:ext>
            </a:extLst>
          </p:cNvPr>
          <p:cNvCxnSpPr/>
          <p:nvPr/>
        </p:nvCxnSpPr>
        <p:spPr>
          <a:xfrm>
            <a:off x="7535269" y="3520440"/>
            <a:ext cx="0" cy="85725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58FB32E5-4D0E-011E-8386-4F8E2D694EBE}"/>
              </a:ext>
            </a:extLst>
          </p:cNvPr>
          <p:cNvCxnSpPr/>
          <p:nvPr/>
        </p:nvCxnSpPr>
        <p:spPr>
          <a:xfrm>
            <a:off x="7881627" y="3520440"/>
            <a:ext cx="0" cy="85725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59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D95E-C62A-F348-86F9-565227F2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26" y="463980"/>
            <a:ext cx="11195223" cy="84583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/>
          <a:lstStyle/>
          <a:p>
            <a:r>
              <a:rPr lang="en-AU" b="1" dirty="0">
                <a:latin typeface="Trebuchet MS" panose="020B0703020202090204" pitchFamily="34" charset="0"/>
              </a:rPr>
              <a:t>Generative Adversarial Networks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739783E-8FF1-4275-8098-8C994FD00E60}"/>
              </a:ext>
            </a:extLst>
          </p:cNvPr>
          <p:cNvSpPr txBox="1"/>
          <p:nvPr/>
        </p:nvSpPr>
        <p:spPr>
          <a:xfrm>
            <a:off x="778597" y="1846907"/>
            <a:ext cx="278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Competing neural networks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14911A7-0295-C1AD-5E3E-6AB2AC701931}"/>
              </a:ext>
            </a:extLst>
          </p:cNvPr>
          <p:cNvSpPr txBox="1"/>
          <p:nvPr/>
        </p:nvSpPr>
        <p:spPr>
          <a:xfrm>
            <a:off x="958826" y="2941082"/>
            <a:ext cx="101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Unstable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0328B28-1469-5303-F39F-21886163C433}"/>
              </a:ext>
            </a:extLst>
          </p:cNvPr>
          <p:cNvSpPr txBox="1"/>
          <p:nvPr/>
        </p:nvSpPr>
        <p:spPr>
          <a:xfrm>
            <a:off x="1150496" y="3901559"/>
            <a:ext cx="2561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 metric (in most cases)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EB37935-F534-997A-02FD-3B76ECF36AEA}"/>
              </a:ext>
            </a:extLst>
          </p:cNvPr>
          <p:cNvSpPr txBox="1"/>
          <p:nvPr/>
        </p:nvSpPr>
        <p:spPr>
          <a:xfrm>
            <a:off x="1466849" y="5014784"/>
            <a:ext cx="312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Generates good looking images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D1077A1-E1AF-EA7B-0C0F-C7BCAA376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2"/>
          <a:stretch/>
        </p:blipFill>
        <p:spPr bwMode="auto">
          <a:xfrm>
            <a:off x="5255879" y="2067005"/>
            <a:ext cx="5859970" cy="338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o Identify and Diagnose GAN Failure Modes ...">
            <a:extLst>
              <a:ext uri="{FF2B5EF4-FFF2-40B4-BE49-F238E27FC236}">
                <a16:creationId xmlns:a16="http://schemas.microsoft.com/office/drawing/2014/main" id="{60F6C5D1-9611-3583-F12E-B5CF1E28A9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" b="46628"/>
          <a:stretch/>
        </p:blipFill>
        <p:spPr bwMode="auto">
          <a:xfrm>
            <a:off x="4155151" y="2216239"/>
            <a:ext cx="7546698" cy="273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44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D95E-C62A-F348-86F9-565227F21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26" y="463980"/>
            <a:ext cx="11195223" cy="845837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/>
          <a:lstStyle/>
          <a:p>
            <a:r>
              <a:rPr lang="en-AU" b="1" dirty="0" err="1">
                <a:latin typeface="Trebuchet MS" panose="020B0703020202090204" pitchFamily="34" charset="0"/>
              </a:rPr>
              <a:t>Cyclegan</a:t>
            </a:r>
            <a:endParaRPr lang="en-AU" b="1" dirty="0">
              <a:latin typeface="Trebuchet MS" panose="020B0703020202090204" pitchFamily="34" charset="0"/>
            </a:endParaRP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2E2F11E0-8F30-0DAD-E921-9FEE7BA4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40" y="1795323"/>
            <a:ext cx="9306119" cy="3793641"/>
          </a:xfrm>
          <a:prstGeom prst="rect">
            <a:avLst/>
          </a:prstGeom>
        </p:spPr>
      </p:pic>
      <p:pic>
        <p:nvPicPr>
          <p:cNvPr id="10" name="Imagen 9" descr="Captura de pantalla de un celular con texto e imágenes&#10;&#10;Descripción generada automáticamente">
            <a:extLst>
              <a:ext uri="{FF2B5EF4-FFF2-40B4-BE49-F238E27FC236}">
                <a16:creationId xmlns:a16="http://schemas.microsoft.com/office/drawing/2014/main" id="{9BE5C996-4E6C-5538-49FB-6CF80CFA6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037" y="2054649"/>
            <a:ext cx="7772400" cy="35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4305</TotalTime>
  <Words>345</Words>
  <Application>Microsoft Macintosh PowerPoint</Application>
  <PresentationFormat>Panorámica</PresentationFormat>
  <Paragraphs>84</Paragraphs>
  <Slides>18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Trebuchet MS</vt:lpstr>
      <vt:lpstr>Office Theme</vt:lpstr>
      <vt:lpstr>Image to Image Translation</vt:lpstr>
      <vt:lpstr>Project Objective</vt:lpstr>
      <vt:lpstr>Data sources</vt:lpstr>
      <vt:lpstr>Paired Data</vt:lpstr>
      <vt:lpstr>Presentación de PowerPoint</vt:lpstr>
      <vt:lpstr>Presentación de PowerPoint</vt:lpstr>
      <vt:lpstr>Unpaired Data</vt:lpstr>
      <vt:lpstr>Generative Adversarial Networks</vt:lpstr>
      <vt:lpstr>Cyclegan</vt:lpstr>
      <vt:lpstr>Presentación de PowerPoint</vt:lpstr>
      <vt:lpstr>Reliability of GANs for medical data</vt:lpstr>
      <vt:lpstr>Presentación de PowerPoint</vt:lpstr>
      <vt:lpstr>Vision Transformer</vt:lpstr>
      <vt:lpstr>Masked Autoencoder</vt:lpstr>
      <vt:lpstr>GAN-MAE</vt:lpstr>
      <vt:lpstr>Our new design</vt:lpstr>
      <vt:lpstr>Our new design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Olivia’s Project</dc:title>
  <dc:creator>OLIVIA PRIOR PALOMARES</dc:creator>
  <cp:lastModifiedBy>Ruben Moreno</cp:lastModifiedBy>
  <cp:revision>106</cp:revision>
  <dcterms:created xsi:type="dcterms:W3CDTF">2021-09-17T08:00:15Z</dcterms:created>
  <dcterms:modified xsi:type="dcterms:W3CDTF">2023-09-07T08:50:22Z</dcterms:modified>
</cp:coreProperties>
</file>